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8288000" cy="10287000"/>
  <p:notesSz cx="6858000" cy="9144000"/>
  <p:embeddedFontLst>
    <p:embeddedFont>
      <p:font typeface="Arimo" panose="020B0604020202020204" charset="0"/>
      <p:regular r:id="rId11"/>
    </p:embeddedFont>
    <p:embeddedFont>
      <p:font typeface="Carlito" panose="020B0604020202020204" charset="0"/>
      <p:regular r:id="rId12"/>
    </p:embeddedFont>
    <p:embeddedFont>
      <p:font typeface="Carlito Bold" panose="020B0604020202020204" charset="0"/>
      <p:regular r:id="rId13"/>
    </p:embeddedFont>
    <p:embeddedFont>
      <p:font typeface="Radley" panose="020B0604020202020204" charset="0"/>
      <p:regular r:id="rId14"/>
    </p:embeddedFont>
    <p:embeddedFont>
      <p:font typeface="Radley Italics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CB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81575" y="3352800"/>
            <a:ext cx="8324850" cy="6934200"/>
            <a:chOff x="0" y="0"/>
            <a:chExt cx="1289737" cy="10742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89737" cy="1074289"/>
            </a:xfrm>
            <a:custGeom>
              <a:avLst/>
              <a:gdLst/>
              <a:ahLst/>
              <a:cxnLst/>
              <a:rect l="l" t="t" r="r" b="b"/>
              <a:pathLst>
                <a:path w="1289737" h="1074289">
                  <a:moveTo>
                    <a:pt x="0" y="0"/>
                  </a:moveTo>
                  <a:lnTo>
                    <a:pt x="1289737" y="0"/>
                  </a:lnTo>
                  <a:lnTo>
                    <a:pt x="1289737" y="1074289"/>
                  </a:lnTo>
                  <a:lnTo>
                    <a:pt x="0" y="1074289"/>
                  </a:lnTo>
                  <a:close/>
                </a:path>
              </a:pathLst>
            </a:custGeom>
            <a:blipFill>
              <a:blip r:embed="rId2"/>
              <a:stretch>
                <a:fillRect l="-329" r="-329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666750" y="666750"/>
            <a:ext cx="16954500" cy="2172955"/>
            <a:chOff x="0" y="0"/>
            <a:chExt cx="22606000" cy="2897274"/>
          </a:xfrm>
        </p:grpSpPr>
        <p:sp>
          <p:nvSpPr>
            <p:cNvPr id="5" name="AutoShape 5"/>
            <p:cNvSpPr/>
            <p:nvPr/>
          </p:nvSpPr>
          <p:spPr>
            <a:xfrm>
              <a:off x="0" y="2884574"/>
              <a:ext cx="22606000" cy="0"/>
            </a:xfrm>
            <a:prstGeom prst="line">
              <a:avLst/>
            </a:prstGeom>
            <a:ln w="25400" cap="flat">
              <a:solidFill>
                <a:srgbClr val="E4D59D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6700"/>
              <a:ext cx="22606000" cy="2630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4299"/>
                </a:lnSpc>
              </a:pPr>
              <a:r>
                <a:rPr lang="en-US" sz="14299" u="none" spc="-285">
                  <a:solidFill>
                    <a:srgbClr val="B6922E"/>
                  </a:solidFill>
                  <a:latin typeface="Radley"/>
                  <a:ea typeface="Radley"/>
                  <a:cs typeface="Radley"/>
                  <a:sym typeface="Radley"/>
                </a:rPr>
                <a:t>OPUS DECEPTIO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2838200" y="9258300"/>
            <a:ext cx="375787" cy="418707"/>
          </a:xfrm>
          <a:custGeom>
            <a:avLst/>
            <a:gdLst/>
            <a:ahLst/>
            <a:cxnLst/>
            <a:rect l="l" t="t" r="r" b="b"/>
            <a:pathLst>
              <a:path w="375787" h="418707">
                <a:moveTo>
                  <a:pt x="0" y="0"/>
                </a:moveTo>
                <a:lnTo>
                  <a:pt x="375787" y="0"/>
                </a:lnTo>
                <a:lnTo>
                  <a:pt x="375787" y="418707"/>
                </a:lnTo>
                <a:lnTo>
                  <a:pt x="0" y="4187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TextBox 8"/>
          <p:cNvSpPr txBox="1"/>
          <p:nvPr/>
        </p:nvSpPr>
        <p:spPr>
          <a:xfrm>
            <a:off x="628174" y="9323705"/>
            <a:ext cx="4010025" cy="296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99"/>
              </a:lnSpc>
            </a:pPr>
            <a:r>
              <a:rPr lang="en-US" sz="2299" i="1">
                <a:solidFill>
                  <a:srgbClr val="E4D59D"/>
                </a:solidFill>
                <a:latin typeface="Radley Italics"/>
                <a:ea typeface="Radley Italics"/>
                <a:cs typeface="Radley Italics"/>
                <a:sym typeface="Radley Italics"/>
              </a:rPr>
              <a:t>Alba Rosa Team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611225" y="9275446"/>
            <a:ext cx="4010025" cy="344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spc="239">
                <a:solidFill>
                  <a:srgbClr val="E4D59D"/>
                </a:solidFill>
                <a:latin typeface="Carlito"/>
                <a:ea typeface="Carlito"/>
                <a:cs typeface="Carlito"/>
                <a:sym typeface="Carlito"/>
              </a:rPr>
              <a:t>GAME DEVELOPERS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666750"/>
            <a:ext cx="4010025" cy="8953500"/>
            <a:chOff x="0" y="0"/>
            <a:chExt cx="1479244" cy="33028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79244" cy="3302824"/>
            </a:xfrm>
            <a:custGeom>
              <a:avLst/>
              <a:gdLst/>
              <a:ahLst/>
              <a:cxnLst/>
              <a:rect l="l" t="t" r="r" b="b"/>
              <a:pathLst>
                <a:path w="1479244" h="3302824">
                  <a:moveTo>
                    <a:pt x="0" y="0"/>
                  </a:moveTo>
                  <a:lnTo>
                    <a:pt x="1479244" y="0"/>
                  </a:lnTo>
                  <a:lnTo>
                    <a:pt x="1479244" y="3302824"/>
                  </a:lnTo>
                  <a:lnTo>
                    <a:pt x="0" y="3302824"/>
                  </a:lnTo>
                  <a:close/>
                </a:path>
              </a:pathLst>
            </a:custGeom>
            <a:blipFill>
              <a:blip r:embed="rId2"/>
              <a:stretch>
                <a:fillRect t="-322" b="-322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3611225" y="666750"/>
            <a:ext cx="4676775" cy="8953500"/>
            <a:chOff x="0" y="0"/>
            <a:chExt cx="1725199" cy="330282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25199" cy="3302824"/>
            </a:xfrm>
            <a:custGeom>
              <a:avLst/>
              <a:gdLst/>
              <a:ahLst/>
              <a:cxnLst/>
              <a:rect l="l" t="t" r="r" b="b"/>
              <a:pathLst>
                <a:path w="1725199" h="3302824">
                  <a:moveTo>
                    <a:pt x="0" y="0"/>
                  </a:moveTo>
                  <a:lnTo>
                    <a:pt x="1725199" y="0"/>
                  </a:lnTo>
                  <a:lnTo>
                    <a:pt x="1725199" y="3302824"/>
                  </a:lnTo>
                  <a:lnTo>
                    <a:pt x="0" y="3302824"/>
                  </a:lnTo>
                  <a:close/>
                </a:path>
              </a:pathLst>
            </a:custGeom>
            <a:blipFill>
              <a:blip r:embed="rId3"/>
              <a:stretch>
                <a:fillRect t="-225" b="-225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66750" y="9184102"/>
            <a:ext cx="2171730" cy="2205796"/>
            <a:chOff x="0" y="0"/>
            <a:chExt cx="812800" cy="825500"/>
          </a:xfrm>
        </p:grpSpPr>
        <p:sp>
          <p:nvSpPr>
            <p:cNvPr id="7" name="Freeform 7"/>
            <p:cNvSpPr/>
            <p:nvPr/>
          </p:nvSpPr>
          <p:spPr>
            <a:xfrm>
              <a:off x="1270" y="0"/>
              <a:ext cx="810260" cy="822960"/>
            </a:xfrm>
            <a:custGeom>
              <a:avLst/>
              <a:gdLst/>
              <a:ahLst/>
              <a:cxnLst/>
              <a:rect l="l" t="t" r="r" b="b"/>
              <a:pathLst>
                <a:path w="810260" h="822960">
                  <a:moveTo>
                    <a:pt x="405130" y="0"/>
                  </a:moveTo>
                  <a:lnTo>
                    <a:pt x="450850" y="151130"/>
                  </a:lnTo>
                  <a:lnTo>
                    <a:pt x="546100" y="25400"/>
                  </a:lnTo>
                  <a:lnTo>
                    <a:pt x="537210" y="181610"/>
                  </a:lnTo>
                  <a:lnTo>
                    <a:pt x="669290" y="96520"/>
                  </a:lnTo>
                  <a:lnTo>
                    <a:pt x="608330" y="241300"/>
                  </a:lnTo>
                  <a:lnTo>
                    <a:pt x="760730" y="205740"/>
                  </a:lnTo>
                  <a:lnTo>
                    <a:pt x="654050" y="321310"/>
                  </a:lnTo>
                  <a:lnTo>
                    <a:pt x="810260" y="340360"/>
                  </a:lnTo>
                  <a:lnTo>
                    <a:pt x="669290" y="411480"/>
                  </a:lnTo>
                  <a:lnTo>
                    <a:pt x="810260" y="482600"/>
                  </a:lnTo>
                  <a:lnTo>
                    <a:pt x="654050" y="501650"/>
                  </a:lnTo>
                  <a:lnTo>
                    <a:pt x="760730" y="617220"/>
                  </a:lnTo>
                  <a:lnTo>
                    <a:pt x="608330" y="581660"/>
                  </a:lnTo>
                  <a:lnTo>
                    <a:pt x="669290" y="726440"/>
                  </a:lnTo>
                  <a:lnTo>
                    <a:pt x="537210" y="640080"/>
                  </a:lnTo>
                  <a:lnTo>
                    <a:pt x="546100" y="797560"/>
                  </a:lnTo>
                  <a:lnTo>
                    <a:pt x="450850" y="671830"/>
                  </a:lnTo>
                  <a:lnTo>
                    <a:pt x="405130" y="822960"/>
                  </a:lnTo>
                  <a:lnTo>
                    <a:pt x="359410" y="671830"/>
                  </a:lnTo>
                  <a:lnTo>
                    <a:pt x="264160" y="797560"/>
                  </a:lnTo>
                  <a:lnTo>
                    <a:pt x="273050" y="640080"/>
                  </a:lnTo>
                  <a:lnTo>
                    <a:pt x="140970" y="726440"/>
                  </a:lnTo>
                  <a:lnTo>
                    <a:pt x="201930" y="581660"/>
                  </a:lnTo>
                  <a:lnTo>
                    <a:pt x="49530" y="617220"/>
                  </a:lnTo>
                  <a:lnTo>
                    <a:pt x="156210" y="501650"/>
                  </a:lnTo>
                  <a:lnTo>
                    <a:pt x="0" y="482600"/>
                  </a:lnTo>
                  <a:lnTo>
                    <a:pt x="140970" y="411480"/>
                  </a:lnTo>
                  <a:lnTo>
                    <a:pt x="0" y="340360"/>
                  </a:lnTo>
                  <a:lnTo>
                    <a:pt x="156210" y="321310"/>
                  </a:lnTo>
                  <a:lnTo>
                    <a:pt x="49530" y="205740"/>
                  </a:lnTo>
                  <a:lnTo>
                    <a:pt x="201930" y="241300"/>
                  </a:lnTo>
                  <a:lnTo>
                    <a:pt x="140970" y="96520"/>
                  </a:lnTo>
                  <a:lnTo>
                    <a:pt x="273050" y="181610"/>
                  </a:lnTo>
                  <a:lnTo>
                    <a:pt x="264160" y="25400"/>
                  </a:lnTo>
                  <a:lnTo>
                    <a:pt x="359410" y="151130"/>
                  </a:lnTo>
                  <a:close/>
                </a:path>
              </a:pathLst>
            </a:custGeom>
            <a:solidFill>
              <a:srgbClr val="B6922E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41746" y="112576"/>
              <a:ext cx="529308" cy="5593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66750" y="666750"/>
            <a:ext cx="6057900" cy="2327204"/>
            <a:chOff x="0" y="0"/>
            <a:chExt cx="8077200" cy="3102939"/>
          </a:xfrm>
        </p:grpSpPr>
        <p:sp>
          <p:nvSpPr>
            <p:cNvPr id="10" name="AutoShape 10"/>
            <p:cNvSpPr/>
            <p:nvPr/>
          </p:nvSpPr>
          <p:spPr>
            <a:xfrm>
              <a:off x="0" y="3090239"/>
              <a:ext cx="8077200" cy="0"/>
            </a:xfrm>
            <a:prstGeom prst="line">
              <a:avLst/>
            </a:prstGeom>
            <a:ln w="25400" cap="flat">
              <a:solidFill>
                <a:srgbClr val="B6922E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42875"/>
              <a:ext cx="8077200" cy="24563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99"/>
                </a:lnSpc>
              </a:pPr>
              <a:r>
                <a:rPr lang="en-US" sz="6999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Il Team Tecnico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666750" y="3985734"/>
            <a:ext cx="6513314" cy="395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E4D59D"/>
                </a:solidFill>
                <a:latin typeface="Arimo"/>
                <a:ea typeface="Arimo"/>
                <a:cs typeface="Arimo"/>
                <a:sym typeface="Arimo"/>
              </a:rPr>
              <a:t>Giovanni Burza        - Developer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E4D59D"/>
                </a:solidFill>
                <a:latin typeface="Arimo"/>
                <a:ea typeface="Arimo"/>
                <a:cs typeface="Arimo"/>
                <a:sym typeface="Arimo"/>
              </a:rPr>
              <a:t>Giuseppe </a:t>
            </a:r>
            <a:r>
              <a:rPr lang="en-US" sz="2799" dirty="0" err="1">
                <a:solidFill>
                  <a:srgbClr val="E4D59D"/>
                </a:solidFill>
                <a:latin typeface="Arimo"/>
                <a:ea typeface="Arimo"/>
                <a:cs typeface="Arimo"/>
                <a:sym typeface="Arimo"/>
              </a:rPr>
              <a:t>Bruniani</a:t>
            </a:r>
            <a:r>
              <a:rPr lang="en-US" sz="2799" dirty="0">
                <a:solidFill>
                  <a:srgbClr val="E4D59D"/>
                </a:solidFill>
                <a:latin typeface="Arimo"/>
                <a:ea typeface="Arimo"/>
                <a:cs typeface="Arimo"/>
                <a:sym typeface="Arimo"/>
              </a:rPr>
              <a:t>   - Developer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E4D59D"/>
                </a:solidFill>
                <a:latin typeface="Arimo"/>
                <a:ea typeface="Arimo"/>
                <a:cs typeface="Arimo"/>
                <a:sym typeface="Arimo"/>
              </a:rPr>
              <a:t>Domenico Violi         - Developer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E4D59D"/>
              </a:solidFill>
              <a:latin typeface="Arimo"/>
              <a:ea typeface="Arimo"/>
              <a:cs typeface="Arimo"/>
              <a:sym typeface="Arimo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E4D59D"/>
                </a:solidFill>
                <a:latin typeface="Arimo"/>
                <a:ea typeface="Arimo"/>
                <a:cs typeface="Arimo"/>
                <a:sym typeface="Arimo"/>
              </a:rPr>
              <a:t>Davide Liuzzo            - 3D Artist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E4D59D"/>
                </a:solidFill>
                <a:latin typeface="Arimo"/>
                <a:ea typeface="Arimo"/>
                <a:cs typeface="Arimo"/>
                <a:sym typeface="Arimo"/>
              </a:rPr>
              <a:t>Fabrizio Infusino       - 3D Artist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E4D59D"/>
                </a:solidFill>
                <a:latin typeface="Arimo"/>
                <a:ea typeface="Arimo"/>
                <a:cs typeface="Arimo"/>
                <a:sym typeface="Arimo"/>
              </a:rPr>
              <a:t>Matteo Oliverio         - Audio Designer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29875" y="0"/>
            <a:ext cx="7858125" cy="10287000"/>
            <a:chOff x="0" y="0"/>
            <a:chExt cx="1217429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7429" cy="1593725"/>
            </a:xfrm>
            <a:custGeom>
              <a:avLst/>
              <a:gdLst/>
              <a:ahLst/>
              <a:cxnLst/>
              <a:rect l="l" t="t" r="r" b="b"/>
              <a:pathLst>
                <a:path w="1217429" h="1593725">
                  <a:moveTo>
                    <a:pt x="0" y="0"/>
                  </a:moveTo>
                  <a:lnTo>
                    <a:pt x="1217429" y="0"/>
                  </a:lnTo>
                  <a:lnTo>
                    <a:pt x="1217429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t="-255" b="-255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666750" y="666755"/>
            <a:ext cx="7230865" cy="6505575"/>
            <a:chOff x="0" y="0"/>
            <a:chExt cx="9641153" cy="8674100"/>
          </a:xfrm>
        </p:grpSpPr>
        <p:sp>
          <p:nvSpPr>
            <p:cNvPr id="5" name="TextBox 5"/>
            <p:cNvSpPr txBox="1"/>
            <p:nvPr/>
          </p:nvSpPr>
          <p:spPr>
            <a:xfrm>
              <a:off x="26326" y="57150"/>
              <a:ext cx="9614826" cy="26792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840"/>
                </a:lnSpc>
                <a:spcBef>
                  <a:spcPct val="0"/>
                </a:spcBef>
              </a:pPr>
              <a:r>
                <a:rPr lang="en-US" sz="7000" i="1">
                  <a:solidFill>
                    <a:srgbClr val="B6922E"/>
                  </a:solidFill>
                  <a:latin typeface="Radley Italics"/>
                  <a:ea typeface="Radley Italics"/>
                  <a:cs typeface="Radley Italics"/>
                  <a:sym typeface="Radley Italics"/>
                </a:rPr>
                <a:t>Genere e Piattaforme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6326" y="3708400"/>
              <a:ext cx="9614826" cy="1397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99"/>
                </a:lnSpc>
                <a:spcBef>
                  <a:spcPct val="0"/>
                </a:spcBef>
              </a:pPr>
              <a:r>
                <a:rPr lang="en-US" sz="3499" u="none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Unico mix di stealth e puzzle su diverse piattaforme moderne</a:t>
              </a:r>
            </a:p>
          </p:txBody>
        </p:sp>
        <p:sp>
          <p:nvSpPr>
            <p:cNvPr id="7" name="AutoShape 7"/>
            <p:cNvSpPr/>
            <p:nvPr/>
          </p:nvSpPr>
          <p:spPr>
            <a:xfrm>
              <a:off x="0" y="3222414"/>
              <a:ext cx="9614826" cy="0"/>
            </a:xfrm>
            <a:prstGeom prst="line">
              <a:avLst/>
            </a:prstGeom>
            <a:ln w="25400" cap="flat">
              <a:solidFill>
                <a:srgbClr val="E4D59D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6326" y="5721350"/>
              <a:ext cx="9588500" cy="2952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</a:pPr>
              <a:r>
                <a:rPr lang="en-US" sz="2399">
                  <a:solidFill>
                    <a:srgbClr val="E4D59D"/>
                  </a:solidFill>
                  <a:latin typeface="Carlito"/>
                  <a:ea typeface="Carlito"/>
                  <a:cs typeface="Carlito"/>
                  <a:sym typeface="Carlito"/>
                </a:rPr>
                <a:t>OPUS DECEPTIO è un </a:t>
              </a:r>
              <a:r>
                <a:rPr lang="en-US" sz="2399" b="1">
                  <a:solidFill>
                    <a:srgbClr val="E4D59D"/>
                  </a:solidFill>
                  <a:latin typeface="Carlito Bold"/>
                  <a:ea typeface="Carlito Bold"/>
                  <a:cs typeface="Carlito Bold"/>
                  <a:sym typeface="Carlito Bold"/>
                </a:rPr>
                <a:t>videogioco stealth-puzzle narrativo</a:t>
              </a:r>
              <a:r>
                <a:rPr lang="en-US" sz="2399">
                  <a:solidFill>
                    <a:srgbClr val="E4D59D"/>
                  </a:solidFill>
                  <a:latin typeface="Carlito"/>
                  <a:ea typeface="Carlito"/>
                  <a:cs typeface="Carlito"/>
                  <a:sym typeface="Carlito"/>
                </a:rPr>
                <a:t> pensato per coinvolgere i giocatori in un’esperienza immersiva. Sarà disponibile su </a:t>
              </a:r>
              <a:r>
                <a:rPr lang="en-US" sz="2399" b="1">
                  <a:solidFill>
                    <a:srgbClr val="E4D59D"/>
                  </a:solidFill>
                  <a:latin typeface="Carlito Bold"/>
                  <a:ea typeface="Carlito Bold"/>
                  <a:cs typeface="Carlito Bold"/>
                  <a:sym typeface="Carlito Bold"/>
                </a:rPr>
                <a:t>PC, console e cloud gaming</a:t>
              </a:r>
              <a:r>
                <a:rPr lang="en-US" sz="2399">
                  <a:solidFill>
                    <a:srgbClr val="E4D59D"/>
                  </a:solidFill>
                  <a:latin typeface="Carlito"/>
                  <a:ea typeface="Carlito"/>
                  <a:cs typeface="Carlito"/>
                  <a:sym typeface="Carlito"/>
                </a:rPr>
                <a:t>, permettendo a un vasto pubblico di esplorare l'arte della falsificazione nei musei, unendo strategia e creatività in un gameplay avvincente.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66750" y="9184102"/>
            <a:ext cx="2171730" cy="2205796"/>
            <a:chOff x="0" y="0"/>
            <a:chExt cx="812800" cy="825500"/>
          </a:xfrm>
        </p:grpSpPr>
        <p:sp>
          <p:nvSpPr>
            <p:cNvPr id="10" name="Freeform 10"/>
            <p:cNvSpPr/>
            <p:nvPr/>
          </p:nvSpPr>
          <p:spPr>
            <a:xfrm>
              <a:off x="1270" y="0"/>
              <a:ext cx="810260" cy="822960"/>
            </a:xfrm>
            <a:custGeom>
              <a:avLst/>
              <a:gdLst/>
              <a:ahLst/>
              <a:cxnLst/>
              <a:rect l="l" t="t" r="r" b="b"/>
              <a:pathLst>
                <a:path w="810260" h="822960">
                  <a:moveTo>
                    <a:pt x="405130" y="0"/>
                  </a:moveTo>
                  <a:lnTo>
                    <a:pt x="450850" y="151130"/>
                  </a:lnTo>
                  <a:lnTo>
                    <a:pt x="546100" y="25400"/>
                  </a:lnTo>
                  <a:lnTo>
                    <a:pt x="537210" y="181610"/>
                  </a:lnTo>
                  <a:lnTo>
                    <a:pt x="669290" y="96520"/>
                  </a:lnTo>
                  <a:lnTo>
                    <a:pt x="608330" y="241300"/>
                  </a:lnTo>
                  <a:lnTo>
                    <a:pt x="760730" y="205740"/>
                  </a:lnTo>
                  <a:lnTo>
                    <a:pt x="654050" y="321310"/>
                  </a:lnTo>
                  <a:lnTo>
                    <a:pt x="810260" y="340360"/>
                  </a:lnTo>
                  <a:lnTo>
                    <a:pt x="669290" y="411480"/>
                  </a:lnTo>
                  <a:lnTo>
                    <a:pt x="810260" y="482600"/>
                  </a:lnTo>
                  <a:lnTo>
                    <a:pt x="654050" y="501650"/>
                  </a:lnTo>
                  <a:lnTo>
                    <a:pt x="760730" y="617220"/>
                  </a:lnTo>
                  <a:lnTo>
                    <a:pt x="608330" y="581660"/>
                  </a:lnTo>
                  <a:lnTo>
                    <a:pt x="669290" y="726440"/>
                  </a:lnTo>
                  <a:lnTo>
                    <a:pt x="537210" y="640080"/>
                  </a:lnTo>
                  <a:lnTo>
                    <a:pt x="546100" y="797560"/>
                  </a:lnTo>
                  <a:lnTo>
                    <a:pt x="450850" y="671830"/>
                  </a:lnTo>
                  <a:lnTo>
                    <a:pt x="405130" y="822960"/>
                  </a:lnTo>
                  <a:lnTo>
                    <a:pt x="359410" y="671830"/>
                  </a:lnTo>
                  <a:lnTo>
                    <a:pt x="264160" y="797560"/>
                  </a:lnTo>
                  <a:lnTo>
                    <a:pt x="273050" y="640080"/>
                  </a:lnTo>
                  <a:lnTo>
                    <a:pt x="140970" y="726440"/>
                  </a:lnTo>
                  <a:lnTo>
                    <a:pt x="201930" y="581660"/>
                  </a:lnTo>
                  <a:lnTo>
                    <a:pt x="49530" y="617220"/>
                  </a:lnTo>
                  <a:lnTo>
                    <a:pt x="156210" y="501650"/>
                  </a:lnTo>
                  <a:lnTo>
                    <a:pt x="0" y="482600"/>
                  </a:lnTo>
                  <a:lnTo>
                    <a:pt x="140970" y="411480"/>
                  </a:lnTo>
                  <a:lnTo>
                    <a:pt x="0" y="340360"/>
                  </a:lnTo>
                  <a:lnTo>
                    <a:pt x="156210" y="321310"/>
                  </a:lnTo>
                  <a:lnTo>
                    <a:pt x="49530" y="205740"/>
                  </a:lnTo>
                  <a:lnTo>
                    <a:pt x="201930" y="241300"/>
                  </a:lnTo>
                  <a:lnTo>
                    <a:pt x="140970" y="96520"/>
                  </a:lnTo>
                  <a:lnTo>
                    <a:pt x="273050" y="181610"/>
                  </a:lnTo>
                  <a:lnTo>
                    <a:pt x="264160" y="25400"/>
                  </a:lnTo>
                  <a:lnTo>
                    <a:pt x="359410" y="151130"/>
                  </a:lnTo>
                  <a:close/>
                </a:path>
              </a:pathLst>
            </a:custGeom>
            <a:solidFill>
              <a:srgbClr val="E4D59D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41746" y="112576"/>
              <a:ext cx="529308" cy="5593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553325" y="0"/>
            <a:ext cx="10734675" cy="6934200"/>
            <a:chOff x="0" y="0"/>
            <a:chExt cx="3111331" cy="20098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11331" cy="2009804"/>
            </a:xfrm>
            <a:custGeom>
              <a:avLst/>
              <a:gdLst/>
              <a:ahLst/>
              <a:cxnLst/>
              <a:rect l="l" t="t" r="r" b="b"/>
              <a:pathLst>
                <a:path w="3111331" h="2009804">
                  <a:moveTo>
                    <a:pt x="0" y="0"/>
                  </a:moveTo>
                  <a:lnTo>
                    <a:pt x="3111331" y="0"/>
                  </a:lnTo>
                  <a:lnTo>
                    <a:pt x="3111331" y="2009804"/>
                  </a:lnTo>
                  <a:lnTo>
                    <a:pt x="0" y="2009804"/>
                  </a:lnTo>
                  <a:close/>
                </a:path>
              </a:pathLst>
            </a:custGeom>
            <a:blipFill>
              <a:blip r:embed="rId2"/>
              <a:stretch>
                <a:fillRect l="-74" r="-74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666750" y="723900"/>
            <a:ext cx="4619625" cy="1995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40"/>
              </a:lnSpc>
              <a:spcBef>
                <a:spcPct val="0"/>
              </a:spcBef>
            </a:pPr>
            <a:r>
              <a:rPr lang="en-US" sz="7000">
                <a:solidFill>
                  <a:srgbClr val="B6922E"/>
                </a:solidFill>
                <a:latin typeface="Radley"/>
                <a:ea typeface="Radley"/>
                <a:cs typeface="Radley"/>
                <a:sym typeface="Radley"/>
              </a:rPr>
              <a:t>Il Problema di Mercato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666750" y="3279526"/>
            <a:ext cx="5753100" cy="895350"/>
            <a:chOff x="0" y="0"/>
            <a:chExt cx="7670800" cy="1193800"/>
          </a:xfrm>
        </p:grpSpPr>
        <p:sp>
          <p:nvSpPr>
            <p:cNvPr id="6" name="TextBox 6"/>
            <p:cNvSpPr txBox="1"/>
            <p:nvPr/>
          </p:nvSpPr>
          <p:spPr>
            <a:xfrm>
              <a:off x="0" y="-57150"/>
              <a:ext cx="7670800" cy="622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Esperienze Mancanti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759460"/>
              <a:ext cx="7670800" cy="4343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66750" y="9184102"/>
            <a:ext cx="2171730" cy="2205796"/>
            <a:chOff x="0" y="0"/>
            <a:chExt cx="812800" cy="825500"/>
          </a:xfrm>
        </p:grpSpPr>
        <p:sp>
          <p:nvSpPr>
            <p:cNvPr id="9" name="Freeform 9"/>
            <p:cNvSpPr/>
            <p:nvPr/>
          </p:nvSpPr>
          <p:spPr>
            <a:xfrm>
              <a:off x="1270" y="0"/>
              <a:ext cx="810260" cy="822960"/>
            </a:xfrm>
            <a:custGeom>
              <a:avLst/>
              <a:gdLst/>
              <a:ahLst/>
              <a:cxnLst/>
              <a:rect l="l" t="t" r="r" b="b"/>
              <a:pathLst>
                <a:path w="810260" h="822960">
                  <a:moveTo>
                    <a:pt x="405130" y="0"/>
                  </a:moveTo>
                  <a:lnTo>
                    <a:pt x="450850" y="151130"/>
                  </a:lnTo>
                  <a:lnTo>
                    <a:pt x="546100" y="25400"/>
                  </a:lnTo>
                  <a:lnTo>
                    <a:pt x="537210" y="181610"/>
                  </a:lnTo>
                  <a:lnTo>
                    <a:pt x="669290" y="96520"/>
                  </a:lnTo>
                  <a:lnTo>
                    <a:pt x="608330" y="241300"/>
                  </a:lnTo>
                  <a:lnTo>
                    <a:pt x="760730" y="205740"/>
                  </a:lnTo>
                  <a:lnTo>
                    <a:pt x="654050" y="321310"/>
                  </a:lnTo>
                  <a:lnTo>
                    <a:pt x="810260" y="340360"/>
                  </a:lnTo>
                  <a:lnTo>
                    <a:pt x="669290" y="411480"/>
                  </a:lnTo>
                  <a:lnTo>
                    <a:pt x="810260" y="482600"/>
                  </a:lnTo>
                  <a:lnTo>
                    <a:pt x="654050" y="501650"/>
                  </a:lnTo>
                  <a:lnTo>
                    <a:pt x="760730" y="617220"/>
                  </a:lnTo>
                  <a:lnTo>
                    <a:pt x="608330" y="581660"/>
                  </a:lnTo>
                  <a:lnTo>
                    <a:pt x="669290" y="726440"/>
                  </a:lnTo>
                  <a:lnTo>
                    <a:pt x="537210" y="640080"/>
                  </a:lnTo>
                  <a:lnTo>
                    <a:pt x="546100" y="797560"/>
                  </a:lnTo>
                  <a:lnTo>
                    <a:pt x="450850" y="671830"/>
                  </a:lnTo>
                  <a:lnTo>
                    <a:pt x="405130" y="822960"/>
                  </a:lnTo>
                  <a:lnTo>
                    <a:pt x="359410" y="671830"/>
                  </a:lnTo>
                  <a:lnTo>
                    <a:pt x="264160" y="797560"/>
                  </a:lnTo>
                  <a:lnTo>
                    <a:pt x="273050" y="640080"/>
                  </a:lnTo>
                  <a:lnTo>
                    <a:pt x="140970" y="726440"/>
                  </a:lnTo>
                  <a:lnTo>
                    <a:pt x="201930" y="581660"/>
                  </a:lnTo>
                  <a:lnTo>
                    <a:pt x="49530" y="617220"/>
                  </a:lnTo>
                  <a:lnTo>
                    <a:pt x="156210" y="501650"/>
                  </a:lnTo>
                  <a:lnTo>
                    <a:pt x="0" y="482600"/>
                  </a:lnTo>
                  <a:lnTo>
                    <a:pt x="140970" y="411480"/>
                  </a:lnTo>
                  <a:lnTo>
                    <a:pt x="0" y="340360"/>
                  </a:lnTo>
                  <a:lnTo>
                    <a:pt x="156210" y="321310"/>
                  </a:lnTo>
                  <a:lnTo>
                    <a:pt x="49530" y="205740"/>
                  </a:lnTo>
                  <a:lnTo>
                    <a:pt x="201930" y="241300"/>
                  </a:lnTo>
                  <a:lnTo>
                    <a:pt x="140970" y="96520"/>
                  </a:lnTo>
                  <a:lnTo>
                    <a:pt x="273050" y="181610"/>
                  </a:lnTo>
                  <a:lnTo>
                    <a:pt x="264160" y="25400"/>
                  </a:lnTo>
                  <a:lnTo>
                    <a:pt x="359410" y="151130"/>
                  </a:lnTo>
                  <a:close/>
                </a:path>
              </a:pathLst>
            </a:custGeom>
            <a:solidFill>
              <a:srgbClr val="B6922E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41746" y="112576"/>
              <a:ext cx="529308" cy="5593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152150" y="5105400"/>
            <a:ext cx="5843142" cy="85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Gli stealth game? Sempre la stessa storia. Infiltrati, ruba, scappa.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563200" y="7948633"/>
            <a:ext cx="12491442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Ma nella realtà, il vero crimine d’arte è pazienza. E il vero rischio… inizia DOPO.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723900"/>
            <a:ext cx="16954500" cy="1004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40"/>
              </a:lnSpc>
              <a:spcBef>
                <a:spcPct val="0"/>
              </a:spcBef>
            </a:pPr>
            <a:r>
              <a:rPr lang="en-US" sz="7000">
                <a:solidFill>
                  <a:srgbClr val="B6922E"/>
                </a:solidFill>
                <a:latin typeface="Radley"/>
                <a:ea typeface="Radley"/>
                <a:cs typeface="Radley"/>
                <a:sym typeface="Radley"/>
              </a:rPr>
              <a:t>La Nostra Soluzione: Quattro Fasi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66750" y="3352800"/>
            <a:ext cx="3476954" cy="1096125"/>
            <a:chOff x="0" y="0"/>
            <a:chExt cx="4635939" cy="1461500"/>
          </a:xfrm>
        </p:grpSpPr>
        <p:sp>
          <p:nvSpPr>
            <p:cNvPr id="4" name="TextBox 4"/>
            <p:cNvSpPr txBox="1"/>
            <p:nvPr/>
          </p:nvSpPr>
          <p:spPr>
            <a:xfrm>
              <a:off x="0" y="-47625"/>
              <a:ext cx="4635939" cy="6016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70"/>
                </a:lnSpc>
                <a:spcBef>
                  <a:spcPct val="0"/>
                </a:spcBef>
              </a:pPr>
              <a:r>
                <a:rPr lang="en-US" sz="2764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Scout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28262"/>
              <a:ext cx="4635939" cy="9332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64"/>
                </a:lnSpc>
              </a:pPr>
              <a:r>
                <a:rPr lang="en-US" sz="1974">
                  <a:solidFill>
                    <a:srgbClr val="E4D59D"/>
                  </a:solidFill>
                  <a:latin typeface="Carlito"/>
                  <a:ea typeface="Carlito"/>
                  <a:cs typeface="Carlito"/>
                  <a:sym typeface="Carlito"/>
                </a:rPr>
                <a:t>Esplora il museo per raccogliere informazioni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296400" y="3352800"/>
            <a:ext cx="3476954" cy="810239"/>
            <a:chOff x="0" y="0"/>
            <a:chExt cx="4635939" cy="1080318"/>
          </a:xfrm>
        </p:grpSpPr>
        <p:sp>
          <p:nvSpPr>
            <p:cNvPr id="7" name="TextBox 7"/>
            <p:cNvSpPr txBox="1"/>
            <p:nvPr/>
          </p:nvSpPr>
          <p:spPr>
            <a:xfrm>
              <a:off x="0" y="-47625"/>
              <a:ext cx="4635939" cy="6016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70"/>
                </a:lnSpc>
                <a:spcBef>
                  <a:spcPct val="0"/>
                </a:spcBef>
              </a:pPr>
              <a:r>
                <a:rPr lang="en-US" sz="2764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Forge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04280"/>
              <a:ext cx="4635939" cy="4760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64"/>
                </a:lnSpc>
                <a:spcBef>
                  <a:spcPct val="0"/>
                </a:spcBef>
              </a:pPr>
              <a:r>
                <a:rPr lang="en-US" sz="1974" u="none" strike="noStrike">
                  <a:solidFill>
                    <a:srgbClr val="E4D59D"/>
                  </a:solidFill>
                  <a:latin typeface="Carlito"/>
                  <a:ea typeface="Carlito"/>
                  <a:cs typeface="Carlito"/>
                  <a:sym typeface="Carlito"/>
                </a:rPr>
                <a:t>Crea la copia dell'opera d'arte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981575" y="3352800"/>
            <a:ext cx="3407712" cy="1096125"/>
            <a:chOff x="0" y="0"/>
            <a:chExt cx="4543615" cy="146150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47625"/>
              <a:ext cx="4543615" cy="6016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70"/>
                </a:lnSpc>
                <a:spcBef>
                  <a:spcPct val="0"/>
                </a:spcBef>
              </a:pPr>
              <a:r>
                <a:rPr lang="en-US" sz="2764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Plan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28262"/>
              <a:ext cx="4543615" cy="9332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64"/>
                </a:lnSpc>
                <a:spcBef>
                  <a:spcPct val="0"/>
                </a:spcBef>
              </a:pPr>
              <a:r>
                <a:rPr lang="en-US" sz="1974" u="none" strike="noStrike">
                  <a:solidFill>
                    <a:srgbClr val="E4D59D"/>
                  </a:solidFill>
                  <a:latin typeface="Carlito"/>
                  <a:ea typeface="Carlito"/>
                  <a:cs typeface="Carlito"/>
                  <a:sym typeface="Carlito"/>
                </a:rPr>
                <a:t>Elabora la strategia perfetta per l'operazione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296400" y="4922520"/>
            <a:ext cx="4010025" cy="4697730"/>
            <a:chOff x="0" y="0"/>
            <a:chExt cx="1391532" cy="16301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91532" cy="1630175"/>
            </a:xfrm>
            <a:custGeom>
              <a:avLst/>
              <a:gdLst/>
              <a:ahLst/>
              <a:cxnLst/>
              <a:rect l="l" t="t" r="r" b="b"/>
              <a:pathLst>
                <a:path w="1391532" h="1630175">
                  <a:moveTo>
                    <a:pt x="0" y="0"/>
                  </a:moveTo>
                  <a:lnTo>
                    <a:pt x="1391532" y="0"/>
                  </a:lnTo>
                  <a:lnTo>
                    <a:pt x="1391532" y="1630175"/>
                  </a:lnTo>
                  <a:lnTo>
                    <a:pt x="0" y="1630175"/>
                  </a:lnTo>
                  <a:close/>
                </a:path>
              </a:pathLst>
            </a:custGeom>
            <a:blipFill>
              <a:blip r:embed="rId2"/>
              <a:stretch>
                <a:fillRect t="-138" b="-138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4981575" y="4922520"/>
            <a:ext cx="4010025" cy="4697730"/>
            <a:chOff x="0" y="0"/>
            <a:chExt cx="1391532" cy="16301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391532" cy="1630175"/>
            </a:xfrm>
            <a:custGeom>
              <a:avLst/>
              <a:gdLst/>
              <a:ahLst/>
              <a:cxnLst/>
              <a:rect l="l" t="t" r="r" b="b"/>
              <a:pathLst>
                <a:path w="1391532" h="1630175">
                  <a:moveTo>
                    <a:pt x="0" y="0"/>
                  </a:moveTo>
                  <a:lnTo>
                    <a:pt x="1391532" y="0"/>
                  </a:lnTo>
                  <a:lnTo>
                    <a:pt x="1391532" y="1630175"/>
                  </a:lnTo>
                  <a:lnTo>
                    <a:pt x="0" y="1630175"/>
                  </a:lnTo>
                  <a:close/>
                </a:path>
              </a:pathLst>
            </a:custGeom>
            <a:blipFill>
              <a:blip r:embed="rId3"/>
              <a:stretch>
                <a:fillRect t="-138" b="-138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66750" y="4922520"/>
            <a:ext cx="4010025" cy="4697730"/>
            <a:chOff x="0" y="0"/>
            <a:chExt cx="879848" cy="103073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79848" cy="1030739"/>
            </a:xfrm>
            <a:custGeom>
              <a:avLst/>
              <a:gdLst/>
              <a:ahLst/>
              <a:cxnLst/>
              <a:rect l="l" t="t" r="r" b="b"/>
              <a:pathLst>
                <a:path w="879848" h="1030739">
                  <a:moveTo>
                    <a:pt x="0" y="0"/>
                  </a:moveTo>
                  <a:lnTo>
                    <a:pt x="879848" y="0"/>
                  </a:lnTo>
                  <a:lnTo>
                    <a:pt x="879848" y="1030739"/>
                  </a:lnTo>
                  <a:lnTo>
                    <a:pt x="0" y="1030739"/>
                  </a:lnTo>
                  <a:close/>
                </a:path>
              </a:pathLst>
            </a:custGeom>
            <a:blipFill>
              <a:blip r:embed="rId4"/>
              <a:stretch>
                <a:fillRect t="-138" b="-138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3611554" y="4922520"/>
            <a:ext cx="4010025" cy="4697730"/>
            <a:chOff x="0" y="0"/>
            <a:chExt cx="1391532" cy="163017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391532" cy="1630175"/>
            </a:xfrm>
            <a:custGeom>
              <a:avLst/>
              <a:gdLst/>
              <a:ahLst/>
              <a:cxnLst/>
              <a:rect l="l" t="t" r="r" b="b"/>
              <a:pathLst>
                <a:path w="1391532" h="1630175">
                  <a:moveTo>
                    <a:pt x="0" y="0"/>
                  </a:moveTo>
                  <a:lnTo>
                    <a:pt x="1391532" y="0"/>
                  </a:lnTo>
                  <a:lnTo>
                    <a:pt x="1391532" y="1630175"/>
                  </a:lnTo>
                  <a:lnTo>
                    <a:pt x="0" y="1630175"/>
                  </a:lnTo>
                  <a:close/>
                </a:path>
              </a:pathLst>
            </a:custGeom>
            <a:blipFill>
              <a:blip r:embed="rId5"/>
              <a:stretch>
                <a:fillRect t="-138" b="-138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3611554" y="3352800"/>
            <a:ext cx="4010025" cy="1153139"/>
            <a:chOff x="0" y="0"/>
            <a:chExt cx="5346700" cy="1537518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47625"/>
              <a:ext cx="5346700" cy="6016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70"/>
                </a:lnSpc>
                <a:spcBef>
                  <a:spcPct val="0"/>
                </a:spcBef>
              </a:pPr>
              <a:r>
                <a:rPr lang="en-US" sz="2764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Countdown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604280"/>
              <a:ext cx="5346700" cy="9332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64"/>
                </a:lnSpc>
                <a:spcBef>
                  <a:spcPct val="0"/>
                </a:spcBef>
              </a:pPr>
              <a:r>
                <a:rPr lang="en-US" sz="1974" u="none" strike="noStrike">
                  <a:solidFill>
                    <a:srgbClr val="E4D59D"/>
                  </a:solidFill>
                  <a:latin typeface="Carlito"/>
                  <a:ea typeface="Carlito"/>
                  <a:cs typeface="Carlito"/>
                  <a:sym typeface="Carlito"/>
                </a:rPr>
                <a:t>Sostituisci l'originale, più tempo passa inosservato più fama guadagni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5143500"/>
            <a:ext cx="4010025" cy="4491990"/>
            <a:chOff x="0" y="0"/>
            <a:chExt cx="1479244" cy="16570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79244" cy="1657034"/>
            </a:xfrm>
            <a:custGeom>
              <a:avLst/>
              <a:gdLst/>
              <a:ahLst/>
              <a:cxnLst/>
              <a:rect l="l" t="t" r="r" b="b"/>
              <a:pathLst>
                <a:path w="1479244" h="1657034">
                  <a:moveTo>
                    <a:pt x="0" y="0"/>
                  </a:moveTo>
                  <a:lnTo>
                    <a:pt x="1479244" y="0"/>
                  </a:lnTo>
                  <a:lnTo>
                    <a:pt x="1479244" y="1657034"/>
                  </a:lnTo>
                  <a:lnTo>
                    <a:pt x="0" y="1657034"/>
                  </a:lnTo>
                  <a:close/>
                </a:path>
              </a:pathLst>
            </a:custGeom>
            <a:blipFill>
              <a:blip r:embed="rId2"/>
              <a:stretch>
                <a:fillRect t="-81" b="-81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3611225" y="5143500"/>
            <a:ext cx="4676775" cy="4491990"/>
            <a:chOff x="0" y="0"/>
            <a:chExt cx="1725199" cy="1657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25199" cy="1657034"/>
            </a:xfrm>
            <a:custGeom>
              <a:avLst/>
              <a:gdLst/>
              <a:ahLst/>
              <a:cxnLst/>
              <a:rect l="l" t="t" r="r" b="b"/>
              <a:pathLst>
                <a:path w="1725199" h="1657034">
                  <a:moveTo>
                    <a:pt x="0" y="0"/>
                  </a:moveTo>
                  <a:lnTo>
                    <a:pt x="1725199" y="0"/>
                  </a:lnTo>
                  <a:lnTo>
                    <a:pt x="1725199" y="1657034"/>
                  </a:lnTo>
                  <a:lnTo>
                    <a:pt x="0" y="1657034"/>
                  </a:lnTo>
                  <a:close/>
                </a:path>
              </a:pathLst>
            </a:custGeom>
            <a:blipFill>
              <a:blip r:embed="rId3"/>
              <a:stretch>
                <a:fillRect l="-25" r="-25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981575" y="5143500"/>
            <a:ext cx="4010025" cy="4491990"/>
            <a:chOff x="0" y="0"/>
            <a:chExt cx="1479244" cy="16570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79244" cy="1657034"/>
            </a:xfrm>
            <a:custGeom>
              <a:avLst/>
              <a:gdLst/>
              <a:ahLst/>
              <a:cxnLst/>
              <a:rect l="l" t="t" r="r" b="b"/>
              <a:pathLst>
                <a:path w="1479244" h="1657034">
                  <a:moveTo>
                    <a:pt x="0" y="0"/>
                  </a:moveTo>
                  <a:lnTo>
                    <a:pt x="1479244" y="0"/>
                  </a:lnTo>
                  <a:lnTo>
                    <a:pt x="1479244" y="1657034"/>
                  </a:lnTo>
                  <a:lnTo>
                    <a:pt x="0" y="1657034"/>
                  </a:lnTo>
                  <a:close/>
                </a:path>
              </a:pathLst>
            </a:custGeom>
            <a:blipFill>
              <a:blip r:embed="rId4"/>
              <a:stretch>
                <a:fillRect t="-81" b="-81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66750" y="666750"/>
            <a:ext cx="12639675" cy="3082817"/>
            <a:chOff x="0" y="0"/>
            <a:chExt cx="16852900" cy="4110423"/>
          </a:xfrm>
        </p:grpSpPr>
        <p:sp>
          <p:nvSpPr>
            <p:cNvPr id="9" name="TextBox 9"/>
            <p:cNvSpPr txBox="1"/>
            <p:nvPr/>
          </p:nvSpPr>
          <p:spPr>
            <a:xfrm>
              <a:off x="0" y="2343006"/>
              <a:ext cx="14935200" cy="622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u="none" strike="noStrike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Esplorazione delle dinamiche nel Museo del Louvre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22" y="3223539"/>
              <a:ext cx="14935178" cy="886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600"/>
                </a:lnSpc>
              </a:pPr>
              <a:r>
                <a:rPr lang="en-US" sz="2000">
                  <a:solidFill>
                    <a:srgbClr val="E4D59D"/>
                  </a:solidFill>
                  <a:latin typeface="Carlito"/>
                  <a:ea typeface="Carlito"/>
                  <a:cs typeface="Carlito"/>
                  <a:sym typeface="Carlito"/>
                </a:rPr>
                <a:t>Le immagini mostrano il </a:t>
              </a:r>
              <a:r>
                <a:rPr lang="en-US" sz="2000" b="1">
                  <a:solidFill>
                    <a:srgbClr val="E4D59D"/>
                  </a:solidFill>
                  <a:latin typeface="Carlito Bold"/>
                  <a:ea typeface="Carlito Bold"/>
                  <a:cs typeface="Carlito Bold"/>
                  <a:sym typeface="Carlito Bold"/>
                </a:rPr>
                <a:t>sistema di sicurezza</a:t>
              </a:r>
              <a:r>
                <a:rPr lang="en-US" sz="2000">
                  <a:solidFill>
                    <a:srgbClr val="E4D59D"/>
                  </a:solidFill>
                  <a:latin typeface="Carlito"/>
                  <a:ea typeface="Carlito"/>
                  <a:cs typeface="Carlito"/>
                  <a:sym typeface="Carlito"/>
                </a:rPr>
                <a:t> del Louvre, evidenziando i percorsi delle guardie e gli elementi strategici sfruttabili durante il gameplay.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42875"/>
              <a:ext cx="16852900" cy="1275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99"/>
                </a:lnSpc>
              </a:pPr>
              <a:r>
                <a:rPr lang="en-US" sz="6999">
                  <a:solidFill>
                    <a:srgbClr val="B6922E"/>
                  </a:solidFill>
                  <a:latin typeface="Radley"/>
                  <a:ea typeface="Radley"/>
                  <a:cs typeface="Radley"/>
                  <a:sym typeface="Radley"/>
                </a:rPr>
                <a:t>Esempio di Gameplay</a:t>
              </a:r>
            </a:p>
          </p:txBody>
        </p:sp>
        <p:sp>
          <p:nvSpPr>
            <p:cNvPr id="12" name="AutoShape 12"/>
            <p:cNvSpPr/>
            <p:nvPr/>
          </p:nvSpPr>
          <p:spPr>
            <a:xfrm flipV="1">
              <a:off x="14" y="1910080"/>
              <a:ext cx="16852886" cy="0"/>
            </a:xfrm>
            <a:prstGeom prst="line">
              <a:avLst/>
            </a:prstGeom>
            <a:ln w="25400" cap="flat">
              <a:solidFill>
                <a:srgbClr val="E4D59D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66750" y="9184102"/>
            <a:ext cx="2171730" cy="2205796"/>
            <a:chOff x="0" y="0"/>
            <a:chExt cx="812800" cy="825500"/>
          </a:xfrm>
        </p:grpSpPr>
        <p:sp>
          <p:nvSpPr>
            <p:cNvPr id="14" name="Freeform 14"/>
            <p:cNvSpPr/>
            <p:nvPr/>
          </p:nvSpPr>
          <p:spPr>
            <a:xfrm>
              <a:off x="1270" y="0"/>
              <a:ext cx="810260" cy="822960"/>
            </a:xfrm>
            <a:custGeom>
              <a:avLst/>
              <a:gdLst/>
              <a:ahLst/>
              <a:cxnLst/>
              <a:rect l="l" t="t" r="r" b="b"/>
              <a:pathLst>
                <a:path w="810260" h="822960">
                  <a:moveTo>
                    <a:pt x="405130" y="0"/>
                  </a:moveTo>
                  <a:lnTo>
                    <a:pt x="450850" y="151130"/>
                  </a:lnTo>
                  <a:lnTo>
                    <a:pt x="546100" y="25400"/>
                  </a:lnTo>
                  <a:lnTo>
                    <a:pt x="537210" y="181610"/>
                  </a:lnTo>
                  <a:lnTo>
                    <a:pt x="669290" y="96520"/>
                  </a:lnTo>
                  <a:lnTo>
                    <a:pt x="608330" y="241300"/>
                  </a:lnTo>
                  <a:lnTo>
                    <a:pt x="760730" y="205740"/>
                  </a:lnTo>
                  <a:lnTo>
                    <a:pt x="654050" y="321310"/>
                  </a:lnTo>
                  <a:lnTo>
                    <a:pt x="810260" y="340360"/>
                  </a:lnTo>
                  <a:lnTo>
                    <a:pt x="669290" y="411480"/>
                  </a:lnTo>
                  <a:lnTo>
                    <a:pt x="810260" y="482600"/>
                  </a:lnTo>
                  <a:lnTo>
                    <a:pt x="654050" y="501650"/>
                  </a:lnTo>
                  <a:lnTo>
                    <a:pt x="760730" y="617220"/>
                  </a:lnTo>
                  <a:lnTo>
                    <a:pt x="608330" y="581660"/>
                  </a:lnTo>
                  <a:lnTo>
                    <a:pt x="669290" y="726440"/>
                  </a:lnTo>
                  <a:lnTo>
                    <a:pt x="537210" y="640080"/>
                  </a:lnTo>
                  <a:lnTo>
                    <a:pt x="546100" y="797560"/>
                  </a:lnTo>
                  <a:lnTo>
                    <a:pt x="450850" y="671830"/>
                  </a:lnTo>
                  <a:lnTo>
                    <a:pt x="405130" y="822960"/>
                  </a:lnTo>
                  <a:lnTo>
                    <a:pt x="359410" y="671830"/>
                  </a:lnTo>
                  <a:lnTo>
                    <a:pt x="264160" y="797560"/>
                  </a:lnTo>
                  <a:lnTo>
                    <a:pt x="273050" y="640080"/>
                  </a:lnTo>
                  <a:lnTo>
                    <a:pt x="140970" y="726440"/>
                  </a:lnTo>
                  <a:lnTo>
                    <a:pt x="201930" y="581660"/>
                  </a:lnTo>
                  <a:lnTo>
                    <a:pt x="49530" y="617220"/>
                  </a:lnTo>
                  <a:lnTo>
                    <a:pt x="156210" y="501650"/>
                  </a:lnTo>
                  <a:lnTo>
                    <a:pt x="0" y="482600"/>
                  </a:lnTo>
                  <a:lnTo>
                    <a:pt x="140970" y="411480"/>
                  </a:lnTo>
                  <a:lnTo>
                    <a:pt x="0" y="340360"/>
                  </a:lnTo>
                  <a:lnTo>
                    <a:pt x="156210" y="321310"/>
                  </a:lnTo>
                  <a:lnTo>
                    <a:pt x="49530" y="205740"/>
                  </a:lnTo>
                  <a:lnTo>
                    <a:pt x="201930" y="241300"/>
                  </a:lnTo>
                  <a:lnTo>
                    <a:pt x="140970" y="96520"/>
                  </a:lnTo>
                  <a:lnTo>
                    <a:pt x="273050" y="181610"/>
                  </a:lnTo>
                  <a:lnTo>
                    <a:pt x="264160" y="25400"/>
                  </a:lnTo>
                  <a:lnTo>
                    <a:pt x="359410" y="151130"/>
                  </a:lnTo>
                  <a:close/>
                </a:path>
              </a:pathLst>
            </a:custGeom>
            <a:solidFill>
              <a:srgbClr val="B6922E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41746" y="112576"/>
              <a:ext cx="529308" cy="5593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1581"/>
            <a:ext cx="12944475" cy="1795780"/>
            <a:chOff x="0" y="0"/>
            <a:chExt cx="17259300" cy="2394374"/>
          </a:xfrm>
        </p:grpSpPr>
        <p:sp>
          <p:nvSpPr>
            <p:cNvPr id="3" name="TextBox 3"/>
            <p:cNvSpPr txBox="1"/>
            <p:nvPr/>
          </p:nvSpPr>
          <p:spPr>
            <a:xfrm>
              <a:off x="0" y="142875"/>
              <a:ext cx="17259300" cy="1275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99"/>
                </a:lnSpc>
              </a:pPr>
              <a:r>
                <a:rPr lang="en-US" sz="6999">
                  <a:solidFill>
                    <a:srgbClr val="B6922E"/>
                  </a:solidFill>
                  <a:latin typeface="Radley"/>
                  <a:ea typeface="Radley"/>
                  <a:cs typeface="Radley"/>
                  <a:sym typeface="Radley"/>
                </a:rPr>
                <a:t>Analisi dei Sistemi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771650"/>
              <a:ext cx="17259300" cy="622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u="none" strike="noStrike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Studio delle Sicurezze al Museo del Louvre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02135" y="459202"/>
            <a:ext cx="2171730" cy="2205796"/>
            <a:chOff x="0" y="0"/>
            <a:chExt cx="812800" cy="825500"/>
          </a:xfrm>
        </p:grpSpPr>
        <p:sp>
          <p:nvSpPr>
            <p:cNvPr id="6" name="Freeform 6"/>
            <p:cNvSpPr/>
            <p:nvPr/>
          </p:nvSpPr>
          <p:spPr>
            <a:xfrm>
              <a:off x="1270" y="0"/>
              <a:ext cx="810260" cy="822960"/>
            </a:xfrm>
            <a:custGeom>
              <a:avLst/>
              <a:gdLst/>
              <a:ahLst/>
              <a:cxnLst/>
              <a:rect l="l" t="t" r="r" b="b"/>
              <a:pathLst>
                <a:path w="810260" h="822960">
                  <a:moveTo>
                    <a:pt x="405130" y="0"/>
                  </a:moveTo>
                  <a:lnTo>
                    <a:pt x="450850" y="151130"/>
                  </a:lnTo>
                  <a:lnTo>
                    <a:pt x="546100" y="25400"/>
                  </a:lnTo>
                  <a:lnTo>
                    <a:pt x="537210" y="181610"/>
                  </a:lnTo>
                  <a:lnTo>
                    <a:pt x="669290" y="96520"/>
                  </a:lnTo>
                  <a:lnTo>
                    <a:pt x="608330" y="241300"/>
                  </a:lnTo>
                  <a:lnTo>
                    <a:pt x="760730" y="205740"/>
                  </a:lnTo>
                  <a:lnTo>
                    <a:pt x="654050" y="321310"/>
                  </a:lnTo>
                  <a:lnTo>
                    <a:pt x="810260" y="340360"/>
                  </a:lnTo>
                  <a:lnTo>
                    <a:pt x="669290" y="411480"/>
                  </a:lnTo>
                  <a:lnTo>
                    <a:pt x="810260" y="482600"/>
                  </a:lnTo>
                  <a:lnTo>
                    <a:pt x="654050" y="501650"/>
                  </a:lnTo>
                  <a:lnTo>
                    <a:pt x="760730" y="617220"/>
                  </a:lnTo>
                  <a:lnTo>
                    <a:pt x="608330" y="581660"/>
                  </a:lnTo>
                  <a:lnTo>
                    <a:pt x="669290" y="726440"/>
                  </a:lnTo>
                  <a:lnTo>
                    <a:pt x="537210" y="640080"/>
                  </a:lnTo>
                  <a:lnTo>
                    <a:pt x="546100" y="797560"/>
                  </a:lnTo>
                  <a:lnTo>
                    <a:pt x="450850" y="671830"/>
                  </a:lnTo>
                  <a:lnTo>
                    <a:pt x="405130" y="822960"/>
                  </a:lnTo>
                  <a:lnTo>
                    <a:pt x="359410" y="671830"/>
                  </a:lnTo>
                  <a:lnTo>
                    <a:pt x="264160" y="797560"/>
                  </a:lnTo>
                  <a:lnTo>
                    <a:pt x="273050" y="640080"/>
                  </a:lnTo>
                  <a:lnTo>
                    <a:pt x="140970" y="726440"/>
                  </a:lnTo>
                  <a:lnTo>
                    <a:pt x="201930" y="581660"/>
                  </a:lnTo>
                  <a:lnTo>
                    <a:pt x="49530" y="617220"/>
                  </a:lnTo>
                  <a:lnTo>
                    <a:pt x="156210" y="501650"/>
                  </a:lnTo>
                  <a:lnTo>
                    <a:pt x="0" y="482600"/>
                  </a:lnTo>
                  <a:lnTo>
                    <a:pt x="140970" y="411480"/>
                  </a:lnTo>
                  <a:lnTo>
                    <a:pt x="0" y="340360"/>
                  </a:lnTo>
                  <a:lnTo>
                    <a:pt x="156210" y="321310"/>
                  </a:lnTo>
                  <a:lnTo>
                    <a:pt x="49530" y="205740"/>
                  </a:lnTo>
                  <a:lnTo>
                    <a:pt x="201930" y="241300"/>
                  </a:lnTo>
                  <a:lnTo>
                    <a:pt x="140970" y="96520"/>
                  </a:lnTo>
                  <a:lnTo>
                    <a:pt x="273050" y="181610"/>
                  </a:lnTo>
                  <a:lnTo>
                    <a:pt x="264160" y="25400"/>
                  </a:lnTo>
                  <a:lnTo>
                    <a:pt x="359410" y="151130"/>
                  </a:lnTo>
                  <a:close/>
                </a:path>
              </a:pathLst>
            </a:custGeom>
            <a:solidFill>
              <a:srgbClr val="E4D59D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41746" y="112576"/>
              <a:ext cx="529308" cy="5593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66750" y="3255010"/>
            <a:ext cx="17621250" cy="4315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29"/>
              </a:lnSpc>
            </a:pPr>
            <a:r>
              <a:rPr lang="en-US" sz="29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SCENARIO REALE: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  <a:endParaRPr lang="en-US" sz="2999">
              <a:solidFill>
                <a:srgbClr val="E4D59D"/>
              </a:solidFill>
              <a:latin typeface="Radley"/>
              <a:ea typeface="Radley"/>
              <a:cs typeface="Radley"/>
              <a:sym typeface="Radley"/>
            </a:endParaRP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La vetrina si apre per il cambio alle 12:30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Il cassiere fa pausa caffè alle 12:35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La guida porta il gruppo al piano sotto alle 12:40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15 minuti di strada libera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E4D59D"/>
              </a:solidFill>
              <a:latin typeface="Radley"/>
              <a:ea typeface="Radley"/>
              <a:cs typeface="Radley"/>
              <a:sym typeface="Radley"/>
            </a:endParaRP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E4D59D"/>
              </a:solidFill>
              <a:latin typeface="Radley"/>
              <a:ea typeface="Radley"/>
              <a:cs typeface="Radley"/>
              <a:sym typeface="Radley"/>
            </a:endParaRPr>
          </a:p>
          <a:p>
            <a:pPr algn="l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E4D59D"/>
              </a:solidFill>
              <a:latin typeface="Radley"/>
              <a:ea typeface="Radley"/>
              <a:cs typeface="Radley"/>
              <a:sym typeface="Radley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500610" y="7053580"/>
            <a:ext cx="13286780" cy="1064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"Niente trucchi da film. Solo abitudini normali: pause, turni, ritardi. </a:t>
            </a:r>
          </a:p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Il gioco è osservare e incastrare. Ogni museo offre più strade di quante pensi."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6057900" cy="3605459"/>
            <a:chOff x="0" y="0"/>
            <a:chExt cx="8077200" cy="4807279"/>
          </a:xfrm>
        </p:grpSpPr>
        <p:sp>
          <p:nvSpPr>
            <p:cNvPr id="3" name="AutoShape 3"/>
            <p:cNvSpPr/>
            <p:nvPr/>
          </p:nvSpPr>
          <p:spPr>
            <a:xfrm>
              <a:off x="0" y="3090239"/>
              <a:ext cx="8077200" cy="0"/>
            </a:xfrm>
            <a:prstGeom prst="line">
              <a:avLst/>
            </a:prstGeom>
            <a:ln w="25400" cap="flat">
              <a:solidFill>
                <a:srgbClr val="E4D59D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42875"/>
              <a:ext cx="8077200" cy="24563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99"/>
                </a:lnSpc>
              </a:pPr>
              <a:r>
                <a:rPr lang="en-US" sz="6999">
                  <a:solidFill>
                    <a:srgbClr val="B6922E"/>
                  </a:solidFill>
                  <a:latin typeface="Radley"/>
                  <a:ea typeface="Radley"/>
                  <a:cs typeface="Radley"/>
                  <a:sym typeface="Radley"/>
                </a:rPr>
                <a:t>Riferimenti Visivi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524155"/>
              <a:ext cx="8077200" cy="1283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u="none" strike="noStrike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Ispirazioni da altri titoli di successo nel settore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296400" y="666750"/>
            <a:ext cx="4010025" cy="8953500"/>
            <a:chOff x="0" y="0"/>
            <a:chExt cx="1479244" cy="33028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79244" cy="3302824"/>
            </a:xfrm>
            <a:custGeom>
              <a:avLst/>
              <a:gdLst/>
              <a:ahLst/>
              <a:cxnLst/>
              <a:rect l="l" t="t" r="r" b="b"/>
              <a:pathLst>
                <a:path w="1479244" h="3302824">
                  <a:moveTo>
                    <a:pt x="0" y="0"/>
                  </a:moveTo>
                  <a:lnTo>
                    <a:pt x="1479244" y="0"/>
                  </a:lnTo>
                  <a:lnTo>
                    <a:pt x="1479244" y="3302824"/>
                  </a:lnTo>
                  <a:lnTo>
                    <a:pt x="0" y="3302824"/>
                  </a:lnTo>
                  <a:close/>
                </a:path>
              </a:pathLst>
            </a:custGeom>
            <a:blipFill>
              <a:blip r:embed="rId2"/>
              <a:stretch>
                <a:fillRect t="-322" b="-322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611225" y="666750"/>
            <a:ext cx="4676775" cy="8953500"/>
            <a:chOff x="0" y="0"/>
            <a:chExt cx="1725199" cy="330282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25199" cy="3302824"/>
            </a:xfrm>
            <a:custGeom>
              <a:avLst/>
              <a:gdLst/>
              <a:ahLst/>
              <a:cxnLst/>
              <a:rect l="l" t="t" r="r" b="b"/>
              <a:pathLst>
                <a:path w="1725199" h="3302824">
                  <a:moveTo>
                    <a:pt x="0" y="0"/>
                  </a:moveTo>
                  <a:lnTo>
                    <a:pt x="1725199" y="0"/>
                  </a:lnTo>
                  <a:lnTo>
                    <a:pt x="1725199" y="3302824"/>
                  </a:lnTo>
                  <a:lnTo>
                    <a:pt x="0" y="3302824"/>
                  </a:lnTo>
                  <a:close/>
                </a:path>
              </a:pathLst>
            </a:custGeom>
            <a:blipFill>
              <a:blip r:embed="rId3"/>
              <a:stretch>
                <a:fillRect t="-225" b="-225"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66750" y="9184102"/>
            <a:ext cx="2171730" cy="2205796"/>
            <a:chOff x="0" y="0"/>
            <a:chExt cx="812800" cy="825500"/>
          </a:xfrm>
        </p:grpSpPr>
        <p:sp>
          <p:nvSpPr>
            <p:cNvPr id="11" name="Freeform 11"/>
            <p:cNvSpPr/>
            <p:nvPr/>
          </p:nvSpPr>
          <p:spPr>
            <a:xfrm>
              <a:off x="1270" y="0"/>
              <a:ext cx="810260" cy="822960"/>
            </a:xfrm>
            <a:custGeom>
              <a:avLst/>
              <a:gdLst/>
              <a:ahLst/>
              <a:cxnLst/>
              <a:rect l="l" t="t" r="r" b="b"/>
              <a:pathLst>
                <a:path w="810260" h="822960">
                  <a:moveTo>
                    <a:pt x="405130" y="0"/>
                  </a:moveTo>
                  <a:lnTo>
                    <a:pt x="450850" y="151130"/>
                  </a:lnTo>
                  <a:lnTo>
                    <a:pt x="546100" y="25400"/>
                  </a:lnTo>
                  <a:lnTo>
                    <a:pt x="537210" y="181610"/>
                  </a:lnTo>
                  <a:lnTo>
                    <a:pt x="669290" y="96520"/>
                  </a:lnTo>
                  <a:lnTo>
                    <a:pt x="608330" y="241300"/>
                  </a:lnTo>
                  <a:lnTo>
                    <a:pt x="760730" y="205740"/>
                  </a:lnTo>
                  <a:lnTo>
                    <a:pt x="654050" y="321310"/>
                  </a:lnTo>
                  <a:lnTo>
                    <a:pt x="810260" y="340360"/>
                  </a:lnTo>
                  <a:lnTo>
                    <a:pt x="669290" y="411480"/>
                  </a:lnTo>
                  <a:lnTo>
                    <a:pt x="810260" y="482600"/>
                  </a:lnTo>
                  <a:lnTo>
                    <a:pt x="654050" y="501650"/>
                  </a:lnTo>
                  <a:lnTo>
                    <a:pt x="760730" y="617220"/>
                  </a:lnTo>
                  <a:lnTo>
                    <a:pt x="608330" y="581660"/>
                  </a:lnTo>
                  <a:lnTo>
                    <a:pt x="669290" y="726440"/>
                  </a:lnTo>
                  <a:lnTo>
                    <a:pt x="537210" y="640080"/>
                  </a:lnTo>
                  <a:lnTo>
                    <a:pt x="546100" y="797560"/>
                  </a:lnTo>
                  <a:lnTo>
                    <a:pt x="450850" y="671830"/>
                  </a:lnTo>
                  <a:lnTo>
                    <a:pt x="405130" y="822960"/>
                  </a:lnTo>
                  <a:lnTo>
                    <a:pt x="359410" y="671830"/>
                  </a:lnTo>
                  <a:lnTo>
                    <a:pt x="264160" y="797560"/>
                  </a:lnTo>
                  <a:lnTo>
                    <a:pt x="273050" y="640080"/>
                  </a:lnTo>
                  <a:lnTo>
                    <a:pt x="140970" y="726440"/>
                  </a:lnTo>
                  <a:lnTo>
                    <a:pt x="201930" y="581660"/>
                  </a:lnTo>
                  <a:lnTo>
                    <a:pt x="49530" y="617220"/>
                  </a:lnTo>
                  <a:lnTo>
                    <a:pt x="156210" y="501650"/>
                  </a:lnTo>
                  <a:lnTo>
                    <a:pt x="0" y="482600"/>
                  </a:lnTo>
                  <a:lnTo>
                    <a:pt x="140970" y="411480"/>
                  </a:lnTo>
                  <a:lnTo>
                    <a:pt x="0" y="340360"/>
                  </a:lnTo>
                  <a:lnTo>
                    <a:pt x="156210" y="321310"/>
                  </a:lnTo>
                  <a:lnTo>
                    <a:pt x="49530" y="205740"/>
                  </a:lnTo>
                  <a:lnTo>
                    <a:pt x="201930" y="241300"/>
                  </a:lnTo>
                  <a:lnTo>
                    <a:pt x="140970" y="96520"/>
                  </a:lnTo>
                  <a:lnTo>
                    <a:pt x="273050" y="181610"/>
                  </a:lnTo>
                  <a:lnTo>
                    <a:pt x="264160" y="25400"/>
                  </a:lnTo>
                  <a:lnTo>
                    <a:pt x="359410" y="151130"/>
                  </a:lnTo>
                  <a:close/>
                </a:path>
              </a:pathLst>
            </a:custGeom>
            <a:solidFill>
              <a:srgbClr val="B6922E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41746" y="112576"/>
              <a:ext cx="529308" cy="5593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66750" y="5086350"/>
            <a:ext cx="7121379" cy="196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Strategia (Hitman) 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Decisioni (Papers, Please) 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Conseguenze morali (This War of Mine) 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rPr>
              <a:t>Deduzione (Return of the Obra Dinn)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39400" y="1579944"/>
            <a:ext cx="6569683" cy="4569880"/>
            <a:chOff x="18" y="-76200"/>
            <a:chExt cx="8759577" cy="6093171"/>
          </a:xfrm>
        </p:grpSpPr>
        <p:sp>
          <p:nvSpPr>
            <p:cNvPr id="3" name="AutoShape 3"/>
            <p:cNvSpPr/>
            <p:nvPr/>
          </p:nvSpPr>
          <p:spPr>
            <a:xfrm flipV="1">
              <a:off x="18" y="4140192"/>
              <a:ext cx="8759543" cy="12700"/>
            </a:xfrm>
            <a:prstGeom prst="line">
              <a:avLst/>
            </a:prstGeom>
            <a:ln w="25400" cap="flat">
              <a:solidFill>
                <a:srgbClr val="E4D59D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4" name="AutoShape 4"/>
            <p:cNvSpPr/>
            <p:nvPr/>
          </p:nvSpPr>
          <p:spPr>
            <a:xfrm flipV="1">
              <a:off x="35" y="1748365"/>
              <a:ext cx="8759543" cy="12700"/>
            </a:xfrm>
            <a:prstGeom prst="line">
              <a:avLst/>
            </a:prstGeom>
            <a:ln w="25400" cap="flat">
              <a:solidFill>
                <a:srgbClr val="E4D59D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52" y="-76200"/>
              <a:ext cx="8759543" cy="4783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E4D59D"/>
                  </a:solidFill>
                  <a:latin typeface="Carlito"/>
                  <a:ea typeface="Carlito"/>
                  <a:cs typeface="Carlito"/>
                  <a:sym typeface="Carlito"/>
                </a:rPr>
                <a:t>SITO WEB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53" y="414865"/>
              <a:ext cx="8759542" cy="709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99"/>
                </a:lnSpc>
              </a:pPr>
              <a:r>
                <a:rPr lang="en-US" sz="3499" dirty="0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www.albarosa.com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53" y="2317746"/>
              <a:ext cx="8759542" cy="4493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 dirty="0">
                  <a:solidFill>
                    <a:srgbClr val="D8CB97"/>
                  </a:solidFill>
                  <a:latin typeface="Carlito"/>
                  <a:ea typeface="Carlito"/>
                  <a:cs typeface="Carlito"/>
                  <a:sym typeface="Carlito"/>
                </a:rPr>
                <a:t>EMAIL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51" y="2808811"/>
              <a:ext cx="8759542" cy="709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99"/>
                </a:lnSpc>
                <a:spcBef>
                  <a:spcPct val="0"/>
                </a:spcBef>
              </a:pPr>
              <a:r>
                <a:rPr lang="en-US" sz="3499" dirty="0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albarosatechstudios</a:t>
              </a:r>
              <a:r>
                <a:rPr lang="en-US" sz="3499" u="none" strike="noStrike" dirty="0">
                  <a:solidFill>
                    <a:srgbClr val="E4D59D"/>
                  </a:solidFill>
                  <a:latin typeface="Radley"/>
                  <a:ea typeface="Radley"/>
                  <a:cs typeface="Radley"/>
                  <a:sym typeface="Radley"/>
                </a:rPr>
                <a:t>@gmail.com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53" y="4610090"/>
              <a:ext cx="8759542" cy="14068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 dirty="0">
                  <a:solidFill>
                    <a:srgbClr val="E4D59D"/>
                  </a:solidFill>
                  <a:latin typeface="Carlito"/>
                  <a:ea typeface="Carlito"/>
                  <a:cs typeface="Carlito"/>
                  <a:sym typeface="Carlito"/>
                </a:rPr>
                <a:t>GITHUB</a:t>
              </a:r>
            </a:p>
            <a:p>
              <a:pPr marL="0" lvl="0" indent="0" algn="l">
                <a:lnSpc>
                  <a:spcPts val="2800"/>
                </a:lnSpc>
                <a:spcBef>
                  <a:spcPct val="0"/>
                </a:spcBef>
              </a:pPr>
              <a:endParaRPr lang="en-US" sz="2000" dirty="0">
                <a:solidFill>
                  <a:srgbClr val="E4D59D"/>
                </a:solidFill>
                <a:latin typeface="Carlito"/>
                <a:ea typeface="Carlito"/>
                <a:cs typeface="Carlito"/>
                <a:sym typeface="Carlito"/>
              </a:endParaRPr>
            </a:p>
            <a:p>
              <a:pPr marL="0" lvl="0" indent="0" algn="l">
                <a:lnSpc>
                  <a:spcPts val="2800"/>
                </a:lnSpc>
                <a:spcBef>
                  <a:spcPct val="0"/>
                </a:spcBef>
              </a:pPr>
              <a:endParaRPr lang="en-US" sz="2000" dirty="0">
                <a:solidFill>
                  <a:srgbClr val="E4D59D"/>
                </a:solidFill>
                <a:latin typeface="Carlito"/>
                <a:ea typeface="Carlito"/>
                <a:cs typeface="Carlito"/>
                <a:sym typeface="Carlito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53" y="5101157"/>
              <a:ext cx="8759542" cy="709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99"/>
                </a:lnSpc>
                <a:spcBef>
                  <a:spcPct val="0"/>
                </a:spcBef>
              </a:pPr>
              <a:endParaRPr lang="en-US" sz="3499" dirty="0">
                <a:solidFill>
                  <a:srgbClr val="E4D59D"/>
                </a:solidFill>
                <a:latin typeface="Radley"/>
                <a:ea typeface="Radley"/>
                <a:cs typeface="Radley"/>
                <a:sym typeface="Radley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57200" y="668084"/>
            <a:ext cx="8324850" cy="4902519"/>
            <a:chOff x="0" y="0"/>
            <a:chExt cx="11099800" cy="6536692"/>
          </a:xfrm>
        </p:grpSpPr>
        <p:sp>
          <p:nvSpPr>
            <p:cNvPr id="13" name="TextBox 13"/>
            <p:cNvSpPr txBox="1"/>
            <p:nvPr/>
          </p:nvSpPr>
          <p:spPr>
            <a:xfrm>
              <a:off x="49111" y="1215813"/>
              <a:ext cx="11050689" cy="5320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840"/>
                </a:lnSpc>
              </a:pPr>
              <a:r>
                <a:rPr lang="en-US" sz="7000" dirty="0" err="1">
                  <a:solidFill>
                    <a:srgbClr val="B6922E"/>
                  </a:solidFill>
                  <a:latin typeface="Radley"/>
                  <a:ea typeface="Radley"/>
                  <a:cs typeface="Radley"/>
                  <a:sym typeface="Radley"/>
                </a:rPr>
                <a:t>Contattaci</a:t>
              </a:r>
              <a:r>
                <a:rPr lang="en-US" sz="7000" dirty="0">
                  <a:solidFill>
                    <a:srgbClr val="B6922E"/>
                  </a:solidFill>
                  <a:latin typeface="Radley"/>
                  <a:ea typeface="Radley"/>
                  <a:cs typeface="Radley"/>
                  <a:sym typeface="Radley"/>
                </a:rPr>
                <a:t> per </a:t>
              </a:r>
              <a:r>
                <a:rPr lang="en-US" sz="7000" dirty="0" err="1">
                  <a:solidFill>
                    <a:srgbClr val="B6922E"/>
                  </a:solidFill>
                  <a:latin typeface="Radley"/>
                  <a:ea typeface="Radley"/>
                  <a:cs typeface="Radley"/>
                  <a:sym typeface="Radley"/>
                </a:rPr>
                <a:t>ulteriori</a:t>
              </a:r>
              <a:r>
                <a:rPr lang="en-US" sz="7000" dirty="0">
                  <a:solidFill>
                    <a:srgbClr val="B6922E"/>
                  </a:solidFill>
                  <a:latin typeface="Radley"/>
                  <a:ea typeface="Radley"/>
                  <a:cs typeface="Radley"/>
                  <a:sym typeface="Radley"/>
                </a:rPr>
                <a:t> </a:t>
              </a:r>
              <a:r>
                <a:rPr lang="en-US" sz="7000" dirty="0" err="1">
                  <a:solidFill>
                    <a:srgbClr val="B6922E"/>
                  </a:solidFill>
                  <a:latin typeface="Radley"/>
                  <a:ea typeface="Radley"/>
                  <a:cs typeface="Radley"/>
                  <a:sym typeface="Radley"/>
                </a:rPr>
                <a:t>informazioni</a:t>
              </a:r>
              <a:r>
                <a:rPr lang="en-US" sz="7000" dirty="0">
                  <a:solidFill>
                    <a:srgbClr val="B6922E"/>
                  </a:solidFill>
                  <a:latin typeface="Radley"/>
                  <a:ea typeface="Radley"/>
                  <a:cs typeface="Radley"/>
                  <a:sym typeface="Radley"/>
                </a:rPr>
                <a:t> e </a:t>
              </a:r>
              <a:r>
                <a:rPr lang="en-US" sz="7000" dirty="0" err="1">
                  <a:solidFill>
                    <a:srgbClr val="B6922E"/>
                  </a:solidFill>
                  <a:latin typeface="Radley"/>
                  <a:ea typeface="Radley"/>
                  <a:cs typeface="Radley"/>
                  <a:sym typeface="Radley"/>
                </a:rPr>
                <a:t>dettagli</a:t>
              </a:r>
              <a:endParaRPr lang="en-US" sz="7000" dirty="0">
                <a:solidFill>
                  <a:srgbClr val="B6922E"/>
                </a:solidFill>
                <a:latin typeface="Radley"/>
                <a:ea typeface="Radley"/>
                <a:cs typeface="Radley"/>
                <a:sym typeface="Radley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7150"/>
              <a:ext cx="11050689" cy="6455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00"/>
                </a:lnSpc>
              </a:pPr>
              <a:r>
                <a:rPr lang="en-US" sz="3500" i="1" u="none" dirty="0">
                  <a:solidFill>
                    <a:srgbClr val="E4D59D"/>
                  </a:solidFill>
                  <a:latin typeface="Radley Italics"/>
                  <a:ea typeface="Radley Italics"/>
                  <a:cs typeface="Radley Italics"/>
                  <a:sym typeface="Radley Italics"/>
                </a:rPr>
                <a:t>OPUS DECEPTIO</a:t>
              </a:r>
            </a:p>
          </p:txBody>
        </p:sp>
      </p:grpSp>
      <p:pic>
        <p:nvPicPr>
          <p:cNvPr id="16" name="Immagine 15" descr="Immagine che contiene arte, cerchio, cartone animato&#10;&#10;Il contenuto generato dall'IA potrebbe non essere corretto.">
            <a:extLst>
              <a:ext uri="{FF2B5EF4-FFF2-40B4-BE49-F238E27FC236}">
                <a16:creationId xmlns:a16="http://schemas.microsoft.com/office/drawing/2014/main" id="{C65DA728-8988-4688-5D20-49D4862C16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5143500"/>
            <a:ext cx="3790950" cy="3648075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50F8435-63DA-8B51-5FB4-36C08DC6931C}"/>
              </a:ext>
            </a:extLst>
          </p:cNvPr>
          <p:cNvSpPr txBox="1"/>
          <p:nvPr/>
        </p:nvSpPr>
        <p:spPr>
          <a:xfrm>
            <a:off x="6457950" y="9013669"/>
            <a:ext cx="46482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500" dirty="0">
                <a:solidFill>
                  <a:srgbClr val="FFC000"/>
                </a:solidFill>
                <a:latin typeface="Radley" panose="020B0604020202020204" charset="0"/>
              </a:rPr>
              <a:t>TEAM ALBAROSA</a:t>
            </a:r>
            <a:r>
              <a:rPr lang="it-IT" dirty="0"/>
              <a:t>  </a:t>
            </a:r>
          </a:p>
        </p:txBody>
      </p:sp>
      <p:sp>
        <p:nvSpPr>
          <p:cNvPr id="17" name="Rectangle 1">
            <a:extLst>
              <a:ext uri="{FF2B5EF4-FFF2-40B4-BE49-F238E27FC236}">
                <a16:creationId xmlns:a16="http://schemas.microsoft.com/office/drawing/2014/main" id="{9FA01E68-2CCB-9402-E516-63C9A696B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369717ED-2AE1-787E-B811-28E3427F6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97B57F23-B2A5-6105-B348-7F6556D503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46BB8640-FC56-3F5A-D004-CE6192C2AF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1" name="Rectangle 5">
            <a:extLst>
              <a:ext uri="{FF2B5EF4-FFF2-40B4-BE49-F238E27FC236}">
                <a16:creationId xmlns:a16="http://schemas.microsoft.com/office/drawing/2014/main" id="{1D8DD58B-C175-659E-FBBA-3B325D80B1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37F2B2E3-7B21-CC6F-B8CC-6E732BA56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9600" y="5462963"/>
            <a:ext cx="3067050" cy="30853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345</Words>
  <Application>Microsoft Office PowerPoint</Application>
  <PresentationFormat>Personalizzato</PresentationFormat>
  <Paragraphs>55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7" baseType="lpstr">
      <vt:lpstr>Radley</vt:lpstr>
      <vt:lpstr>Carlito</vt:lpstr>
      <vt:lpstr>Radley Italics</vt:lpstr>
      <vt:lpstr>Calibri</vt:lpstr>
      <vt:lpstr>Carlito Bold</vt:lpstr>
      <vt:lpstr>Arimo</vt:lpstr>
      <vt:lpstr>Arial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OPUS DECEPTIO</dc:title>
  <dc:description>Presentation - OPUS DECEPTIO</dc:description>
  <cp:lastModifiedBy>GIUSEPPE ZOLTAN BRUNIANI</cp:lastModifiedBy>
  <cp:revision>4</cp:revision>
  <dcterms:created xsi:type="dcterms:W3CDTF">2006-08-16T00:00:00Z</dcterms:created>
  <dcterms:modified xsi:type="dcterms:W3CDTF">2025-11-10T11:23:29Z</dcterms:modified>
  <dc:identifier>DAG4Oru0P6k</dc:identifier>
</cp:coreProperties>
</file>

<file path=docProps/thumbnail.jpeg>
</file>